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9" r:id="rId3"/>
    <p:sldId id="274" r:id="rId4"/>
    <p:sldId id="262" r:id="rId5"/>
    <p:sldId id="263" r:id="rId6"/>
    <p:sldId id="264" r:id="rId7"/>
    <p:sldId id="260" r:id="rId8"/>
    <p:sldId id="266" r:id="rId9"/>
    <p:sldId id="271" r:id="rId10"/>
    <p:sldId id="272" r:id="rId11"/>
    <p:sldId id="261" r:id="rId12"/>
    <p:sldId id="267" r:id="rId13"/>
    <p:sldId id="268" r:id="rId14"/>
    <p:sldId id="265" r:id="rId15"/>
    <p:sldId id="275" r:id="rId16"/>
    <p:sldId id="276" r:id="rId17"/>
    <p:sldId id="257" r:id="rId18"/>
    <p:sldId id="270" r:id="rId19"/>
    <p:sldId id="273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A74CC-A47A-1F7E-0A28-0A5EB3A28EA1}" v="1055" dt="2023-03-30T20:57:44.330"/>
    <p1510:client id="{2523C904-B3D6-466A-832F-3C810C5A3D58}" v="5" dt="2023-03-31T03:38:45.839"/>
    <p1510:client id="{5DF26D89-73A7-4C90-BEF1-AF3C87EC8962}" v="222" dt="2023-03-27T20:26:28.181"/>
    <p1510:client id="{9374A5C0-7567-8F15-9FEE-4A284A28519C}" v="360" dt="2023-03-30T16:01:41.407"/>
    <p1510:client id="{BD704602-4A32-D8DA-E710-43E59FE2E214}" v="174" dt="2023-03-30T20:23:03.628"/>
    <p1510:client id="{BF4A4AE6-B916-6D9D-C951-89DCBFEFE4EC}" v="201" dt="2023-03-29T19:49:44.130"/>
    <p1510:client id="{C084AF9F-AF17-70A4-1EBE-698F5BBFFB6D}" v="110" dt="2023-03-30T18:51:17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27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88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4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90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23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6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55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01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8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6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cs/gitglossary#def_HEAD" TargetMode="External"/><Relationship Id="rId3" Type="http://schemas.openxmlformats.org/officeDocument/2006/relationships/hyperlink" Target="https://git-scm.com/docs/gitglossary#def_commit" TargetMode="External"/><Relationship Id="rId7" Type="http://schemas.openxmlformats.org/officeDocument/2006/relationships/hyperlink" Target="https://git-scm.com/docs/gitglossary#def_working_tree" TargetMode="External"/><Relationship Id="rId2" Type="http://schemas.openxmlformats.org/officeDocument/2006/relationships/hyperlink" Target="https://git-scm.com/docs/gitglossa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cs/gitglossary#def_repository" TargetMode="External"/><Relationship Id="rId5" Type="http://schemas.openxmlformats.org/officeDocument/2006/relationships/hyperlink" Target="https://git-scm.com/docs/gitglossary#def_head" TargetMode="External"/><Relationship Id="rId10" Type="http://schemas.openxmlformats.org/officeDocument/2006/relationships/hyperlink" Target="https://git-scm.com/docs/gitglossary#def_remote_tracking_branch" TargetMode="External"/><Relationship Id="rId4" Type="http://schemas.openxmlformats.org/officeDocument/2006/relationships/hyperlink" Target="https://git-scm.com/docs/gitglossary#def_ref" TargetMode="External"/><Relationship Id="rId9" Type="http://schemas.openxmlformats.org/officeDocument/2006/relationships/hyperlink" Target="https://git-scm.com/docs/gitglossary#def_branch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LavertyLab/lab-websit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efinery.github.io/github-without-command-line/doi/" TargetMode="External"/><Relationship Id="rId2" Type="http://schemas.openxmlformats.org/officeDocument/2006/relationships/hyperlink" Target="https://intro2r.com/use_gi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hwheeler01.github.io/CompBio/github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hyperlink" Target="mailto:tlaverty@nmsu.edu" TargetMode="External"/><Relationship Id="rId7" Type="http://schemas.openxmlformats.org/officeDocument/2006/relationships/hyperlink" Target="https://docs.github.com/e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wcarpentry.github.io/git-novice/" TargetMode="External"/><Relationship Id="rId5" Type="http://schemas.openxmlformats.org/officeDocument/2006/relationships/hyperlink" Target="https://happygitwithr.com" TargetMode="External"/><Relationship Id="rId4" Type="http://schemas.openxmlformats.org/officeDocument/2006/relationships/hyperlink" Target="mailto:echriste@nmsu.edu" TargetMode="Externa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wcarpentry.github.io/git-novice/01-basics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wcarpentry.github.io/git-novice/01-basics/index.htm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wheeler01.github.io/CompBio/github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bledesktop.com/blog/what-is-git-and-why-should-you-use-i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cs/gitglossary#def_repository" TargetMode="External"/><Relationship Id="rId13" Type="http://schemas.openxmlformats.org/officeDocument/2006/relationships/hyperlink" Target="https://git-scm.com/docs/gitglossary#def_merge" TargetMode="External"/><Relationship Id="rId3" Type="http://schemas.openxmlformats.org/officeDocument/2006/relationships/hyperlink" Target="https://git-scm.com/docs/gitglossary#def_commit_object" TargetMode="External"/><Relationship Id="rId7" Type="http://schemas.openxmlformats.org/officeDocument/2006/relationships/hyperlink" Target="https://git-scm.com/docs/gitglossary#def_head_ref" TargetMode="External"/><Relationship Id="rId12" Type="http://schemas.openxmlformats.org/officeDocument/2006/relationships/hyperlink" Target="https://git-scm.com/docs/gitglossary#def_fetch" TargetMode="External"/><Relationship Id="rId2" Type="http://schemas.openxmlformats.org/officeDocument/2006/relationships/hyperlink" Target="https://git-scm.com/docs/gitglossa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cs/gitglossary#def_branch" TargetMode="External"/><Relationship Id="rId11" Type="http://schemas.openxmlformats.org/officeDocument/2006/relationships/hyperlink" Target="https://git-scm.com/docs/gitglossary#def_head" TargetMode="External"/><Relationship Id="rId5" Type="http://schemas.openxmlformats.org/officeDocument/2006/relationships/hyperlink" Target="https://git-scm.com/docs/gitglossary#def_HEAD" TargetMode="External"/><Relationship Id="rId10" Type="http://schemas.openxmlformats.org/officeDocument/2006/relationships/hyperlink" Target="https://git-scm.com/docs/gitglossary#def_object_database" TargetMode="External"/><Relationship Id="rId4" Type="http://schemas.openxmlformats.org/officeDocument/2006/relationships/hyperlink" Target="https://git-scm.com/docs/gitglossary#def_index" TargetMode="External"/><Relationship Id="rId9" Type="http://schemas.openxmlformats.org/officeDocument/2006/relationships/hyperlink" Target="https://git-scm.com/docs/gitglossary#def_reachabl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4428000"/>
            <a:ext cx="6143626" cy="1400400"/>
          </a:xfrm>
        </p:spPr>
        <p:txBody>
          <a:bodyPr wrap="square" anchor="b">
            <a:normAutofit/>
          </a:bodyPr>
          <a:lstStyle/>
          <a:p>
            <a:pPr algn="l"/>
            <a:r>
              <a:rPr lang="en-US" sz="5600">
                <a:solidFill>
                  <a:schemeClr val="bg1"/>
                </a:solidFill>
                <a:cs typeface="Calibri Light"/>
              </a:rPr>
              <a:t>Intro to GitHub</a:t>
            </a:r>
            <a:endParaRPr lang="en-US" sz="56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1299" y="4802737"/>
            <a:ext cx="5492540" cy="101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60000"/>
              </a:lnSpc>
              <a:spcBef>
                <a:spcPts val="600"/>
              </a:spcBef>
            </a:pPr>
            <a:r>
              <a:rPr lang="en-US" sz="2000">
                <a:solidFill>
                  <a:schemeClr val="bg1"/>
                </a:solidFill>
                <a:cs typeface="Calibri"/>
              </a:rPr>
              <a:t>Dr. Theresa Laverty and Dr. Erica Christensen</a:t>
            </a:r>
            <a:endParaRPr lang="en-US"/>
          </a:p>
          <a:p>
            <a:pPr algn="r">
              <a:spcBef>
                <a:spcPts val="600"/>
              </a:spcBef>
            </a:pPr>
            <a:r>
              <a:rPr lang="en-US" sz="2000">
                <a:solidFill>
                  <a:schemeClr val="bg1"/>
                </a:solidFill>
                <a:cs typeface="Calibri"/>
              </a:rPr>
              <a:t>31 March 2023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39A4FFA-2123-FC21-1F56-0FE4F3D29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43" b="18051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8" name="Group 11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5" name="Freeform: Shape 12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35A5-B8FD-387A-C267-167898410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Git glossary: </a:t>
            </a:r>
            <a:r>
              <a:rPr lang="en-US" sz="3600">
                <a:ea typeface="+mj-lt"/>
                <a:cs typeface="+mj-lt"/>
                <a:hlinkClick r:id="rId2"/>
              </a:rPr>
              <a:t>https://git-scm.com/docs/gitglossary</a:t>
            </a:r>
            <a:r>
              <a:rPr lang="en-US" sz="3600">
                <a:ea typeface="+mj-lt"/>
                <a:cs typeface="+mj-lt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CEC65-7C15-F98D-AA3B-1E1FDB22D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branch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 "branch" is a line of development. The most recent 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commit</a:t>
            </a:r>
            <a:r>
              <a:rPr lang="en-US" dirty="0">
                <a:solidFill>
                  <a:schemeClr val="bg1"/>
                </a:solidFill>
              </a:rPr>
              <a:t> on a branch is referred to as the tip of that branch. The tip of the branch is 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referenced</a:t>
            </a:r>
            <a:r>
              <a:rPr lang="en-US" dirty="0">
                <a:solidFill>
                  <a:schemeClr val="bg1"/>
                </a:solidFill>
              </a:rPr>
              <a:t> by a branch </a:t>
            </a: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head</a:t>
            </a:r>
            <a:r>
              <a:rPr lang="en-US" dirty="0">
                <a:solidFill>
                  <a:schemeClr val="bg1"/>
                </a:solidFill>
              </a:rPr>
              <a:t>, which moves forward as additional development is done on the branch. A single Git </a:t>
            </a: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repository</a:t>
            </a:r>
            <a:r>
              <a:rPr lang="en-US" dirty="0">
                <a:solidFill>
                  <a:schemeClr val="bg1"/>
                </a:solidFill>
              </a:rPr>
              <a:t> can track an arbitrary number of branches, but your </a:t>
            </a:r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working tree</a:t>
            </a:r>
            <a:r>
              <a:rPr lang="en-US" dirty="0">
                <a:solidFill>
                  <a:schemeClr val="bg1"/>
                </a:solidFill>
              </a:rPr>
              <a:t> is associated with just one of them (the "current" or "checked out" branch), and </a:t>
            </a:r>
            <a:r>
              <a:rPr lang="en-US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HEAD</a:t>
            </a:r>
            <a:r>
              <a:rPr lang="en-US" dirty="0">
                <a:solidFill>
                  <a:schemeClr val="bg1"/>
                </a:solidFill>
              </a:rPr>
              <a:t> points to that branch.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The default development </a:t>
            </a:r>
            <a:r>
              <a:rPr lang="en-US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branch</a:t>
            </a:r>
            <a:r>
              <a:rPr lang="en-US" dirty="0">
                <a:solidFill>
                  <a:schemeClr val="bg1"/>
                </a:solidFill>
              </a:rPr>
              <a:t>. Whenever you create a Git </a:t>
            </a: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repository</a:t>
            </a:r>
            <a:r>
              <a:rPr lang="en-US" dirty="0">
                <a:solidFill>
                  <a:schemeClr val="bg1"/>
                </a:solidFill>
              </a:rPr>
              <a:t>, a branch named "master" is created, and becomes the active branch. In most cases, this contains the local development, though that is purely by convention and is not required.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</a:rPr>
              <a:t>fork 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Another way of saying clone or copy. The term fork (in programming) derives from a Unix system call that creates a copy of an existing process. So, unlike a branch, a fork is independent from the original repository. If the original repository is deleted, the fork remains. If you fork a repository, you get that repository and all of its branches.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</a:rPr>
              <a:t>origin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The default upstream </a:t>
            </a: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repository</a:t>
            </a:r>
            <a:r>
              <a:rPr lang="en-US" dirty="0">
                <a:solidFill>
                  <a:schemeClr val="bg1"/>
                </a:solidFill>
              </a:rPr>
              <a:t>. Most projects have at least one upstream project which they track. By default origin is used for that purpose. New upstream updates will be fetched into </a:t>
            </a:r>
            <a:r>
              <a:rPr lang="en-US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remote-tracking branches</a:t>
            </a:r>
            <a:r>
              <a:rPr lang="en-US" dirty="0">
                <a:solidFill>
                  <a:schemeClr val="bg1"/>
                </a:solidFill>
              </a:rPr>
              <a:t> named origin/name-of-upstream-branch, which you can see using git branch -r.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solidFill>
                <a:schemeClr val="bg1"/>
              </a:solidFill>
              <a:cs typeface="Calibri"/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3045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35A5-B8FD-387A-C267-167898410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Theresa's experience with GitHub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CEC65-7C15-F98D-AA3B-1E1FDB22D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" panose="020F0502020204030204"/>
              </a:rPr>
              <a:t>Working collaboratively and independently on code largely within repositories hosted on an organization's GitHub page</a:t>
            </a:r>
            <a:endParaRPr lang="en-US">
              <a:solidFill>
                <a:schemeClr val="bg1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1"/>
                </a:solidFill>
                <a:cs typeface="Calibri" panose="020F0502020204030204"/>
              </a:rPr>
              <a:t>Brook Lab and Laverty Lab </a:t>
            </a: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2ADAA19-F0B3-175E-B5D2-5F82E165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626" y="3162373"/>
            <a:ext cx="8810445" cy="547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63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35A5-B8FD-387A-C267-167898410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Theresa's experience with GitHub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CEC65-7C15-F98D-AA3B-1E1FDB22D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Working collaboratively and independently on code largely within repositories hosted on an organization's GitHub page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Brook Lab and Laverty Lab </a:t>
            </a:r>
          </a:p>
          <a:p>
            <a:r>
              <a:rPr lang="en-US">
                <a:solidFill>
                  <a:schemeClr val="bg1"/>
                </a:solidFill>
                <a:cs typeface="Calibri" panose="020F0502020204030204"/>
              </a:rPr>
              <a:t>Hosting our lab's website: </a:t>
            </a:r>
            <a:r>
              <a:rPr lang="en-US" sz="2200" dirty="0">
                <a:ea typeface="+mn-lt"/>
                <a:cs typeface="+mn-lt"/>
                <a:hlinkClick r:id="rId2"/>
              </a:rPr>
              <a:t>https://github.com/LavertyLab/lab-website</a:t>
            </a:r>
            <a:r>
              <a:rPr lang="en-US" sz="2200" dirty="0">
                <a:ea typeface="+mn-lt"/>
                <a:cs typeface="+mn-lt"/>
              </a:rPr>
              <a:t> </a:t>
            </a: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4" name="Picture 4" descr="A picture containing sunset, outdoor, sun, setting&#10;&#10;Description automatically generated">
            <a:extLst>
              <a:ext uri="{FF2B5EF4-FFF2-40B4-BE49-F238E27FC236}">
                <a16:creationId xmlns:a16="http://schemas.microsoft.com/office/drawing/2014/main" id="{BAE31630-F652-ACD4-0E78-728E3F08D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9" y="3795792"/>
            <a:ext cx="11139577" cy="4154719"/>
          </a:xfrm>
          <a:prstGeom prst="rect">
            <a:avLst/>
          </a:prstGeom>
        </p:spPr>
      </p:pic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985829DE-C884-8493-819F-DDFD39D11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356" y="2397333"/>
            <a:ext cx="1049549" cy="122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94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35A5-B8FD-387A-C267-167898410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Theresa's experience with GitHub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CEC65-7C15-F98D-AA3B-1E1FDB22D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Working collaboratively and independently on code largely within repositories hosted on an organization's GitHub page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Brook Lab and Laverty Lab </a:t>
            </a:r>
          </a:p>
          <a:p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Hosting our lab's website</a:t>
            </a: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Creeping on other people's code and lecture materials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13A6863-E340-8E86-9632-AF6FB1758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044" y="4117182"/>
            <a:ext cx="6474373" cy="27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7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35A5-B8FD-387A-C267-167898410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Erica's experience with GitHub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CEC65-7C15-F98D-AA3B-1E1FDB22D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" panose="020F0502020204030204"/>
              </a:rPr>
              <a:t>Code storage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Easy to send a link to collaborators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Easy to move between work and home computers</a:t>
            </a:r>
          </a:p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53924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35A5-B8FD-387A-C267-167898410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Erica's experience with GitHub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CEC65-7C15-F98D-AA3B-1E1FDB22D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Code storage</a:t>
            </a:r>
          </a:p>
          <a:p>
            <a:pPr lvl="1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Easy to send a link to collaborators</a:t>
            </a:r>
          </a:p>
          <a:p>
            <a:pPr lvl="1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Easy to move between work and home computers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cs typeface="Calibri" panose="020F0502020204030204"/>
              </a:rPr>
              <a:t>Using GitHub to house collective lab data sets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Prevents "accidents" when adding to a dataset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Any changes to dataset have to be looked at and approved by another person</a:t>
            </a:r>
          </a:p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98174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35A5-B8FD-387A-C267-167898410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Erica's experience with GitHub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CEC65-7C15-F98D-AA3B-1E1FDB22D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Code storage</a:t>
            </a:r>
          </a:p>
          <a:p>
            <a:pPr lvl="1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Easy to send a link to collaborators</a:t>
            </a:r>
          </a:p>
          <a:p>
            <a:pPr lvl="1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Easy to move between work and home computers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cs typeface="Calibri" panose="020F0502020204030204"/>
              </a:rPr>
              <a:t>Using GitHub to house collective lab data sets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Prevents "accidents" when adding to a dataset</a:t>
            </a:r>
          </a:p>
          <a:p>
            <a:pPr lvl="1"/>
            <a:r>
              <a:rPr lang="en-US">
                <a:solidFill>
                  <a:schemeClr val="bg1"/>
                </a:solidFill>
                <a:cs typeface="Calibri" panose="020F0502020204030204"/>
              </a:rPr>
              <a:t>Any changes to dataset have to be looked at and approved by another person</a:t>
            </a:r>
          </a:p>
          <a:p>
            <a:r>
              <a:rPr lang="en-US">
                <a:solidFill>
                  <a:schemeClr val="bg1"/>
                </a:solidFill>
                <a:cs typeface="Calibri" panose="020F0502020204030204"/>
              </a:rPr>
              <a:t>Versioning code and archiving on </a:t>
            </a:r>
            <a:r>
              <a:rPr lang="en-US" err="1">
                <a:solidFill>
                  <a:schemeClr val="bg1"/>
                </a:solidFill>
                <a:cs typeface="Calibri" panose="020F0502020204030204"/>
              </a:rPr>
              <a:t>Zenodo</a:t>
            </a:r>
            <a:r>
              <a:rPr lang="en-US">
                <a:solidFill>
                  <a:schemeClr val="bg1"/>
                </a:solidFill>
                <a:cs typeface="Calibri" panose="020F0502020204030204"/>
              </a:rPr>
              <a:t> to get a DOI to cite in papers</a:t>
            </a:r>
          </a:p>
        </p:txBody>
      </p:sp>
    </p:spTree>
    <p:extLst>
      <p:ext uri="{BB962C8B-B14F-4D97-AF65-F5344CB8AC3E}">
        <p14:creationId xmlns:p14="http://schemas.microsoft.com/office/powerpoint/2010/main" val="220764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4279-D7C0-7331-2DC1-354A58BC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Interactive Tasks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5D543-C5A2-111C-920C-85E24973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Create a new repository and clone to your computer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Make changes, commit changes, and push to GitHub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Review/change .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gitignore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Revert changes 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  <a:hlinkClick r:id="rId2"/>
              </a:rPr>
              <a:t>https://intro2r.com/use_git.html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Fork an existing repository and clone to your computer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Make a pull request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Resolve a merge conflict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Add a collaborator to a repository/organization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Publish repository: DOI link generation </a:t>
            </a:r>
            <a:r>
              <a:rPr lang="en-US" dirty="0">
                <a:ea typeface="+mn-lt"/>
                <a:cs typeface="+mn-lt"/>
                <a:hlinkClick r:id="rId3"/>
              </a:rPr>
              <a:t>https://coderefinery.github.io/github-without-command-line/doi/</a:t>
            </a:r>
            <a:r>
              <a:rPr lang="en-US" dirty="0">
                <a:ea typeface="+mn-lt"/>
                <a:cs typeface="+mn-lt"/>
              </a:rPr>
              <a:t> </a:t>
            </a:r>
          </a:p>
        </p:txBody>
      </p:sp>
      <p:pic>
        <p:nvPicPr>
          <p:cNvPr id="4" name="Picture 4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E53D2CA6-4FD7-E610-2C01-728C4051D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004" y="4557685"/>
            <a:ext cx="2743200" cy="205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08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4279-D7C0-7331-2DC1-354A58BC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Some best practices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5D543-C5A2-111C-920C-85E24973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solidFill>
                  <a:schemeClr val="bg1"/>
                </a:solidFill>
                <a:cs typeface="Calibri" panose="020F0502020204030204"/>
              </a:rPr>
              <a:t>ALWAYS pull before you push</a:t>
            </a:r>
          </a:p>
          <a:p>
            <a:r>
              <a:rPr lang="en-US">
                <a:solidFill>
                  <a:schemeClr val="bg1"/>
                </a:solidFill>
              </a:rPr>
              <a:t>Designate one member to maintain the primary repository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US">
                <a:solidFill>
                  <a:schemeClr val="bg1"/>
                </a:solidFill>
              </a:rPr>
              <a:t>All other members </a:t>
            </a:r>
            <a:r>
              <a:rPr lang="en-US" b="1" i="1">
                <a:solidFill>
                  <a:schemeClr val="bg1"/>
                </a:solidFill>
              </a:rPr>
              <a:t>fork </a:t>
            </a:r>
            <a:r>
              <a:rPr lang="en-US">
                <a:solidFill>
                  <a:schemeClr val="bg1"/>
                </a:solidFill>
              </a:rPr>
              <a:t>the primary repository and </a:t>
            </a:r>
            <a:r>
              <a:rPr lang="en-US" b="1" i="1">
                <a:solidFill>
                  <a:schemeClr val="bg1"/>
                </a:solidFill>
              </a:rPr>
              <a:t>clone </a:t>
            </a:r>
            <a:r>
              <a:rPr lang="en-US">
                <a:solidFill>
                  <a:schemeClr val="bg1"/>
                </a:solidFill>
              </a:rPr>
              <a:t>it to their local machine/home directory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US">
                <a:solidFill>
                  <a:schemeClr val="bg1"/>
                </a:solidFill>
              </a:rPr>
              <a:t>Any changes made by other members can be submitted as pull requests to the primary repository owner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US">
                <a:solidFill>
                  <a:schemeClr val="bg1"/>
                </a:solidFill>
              </a:rPr>
              <a:t>Primary owner can decide whether to accept the changes or not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US">
                <a:solidFill>
                  <a:schemeClr val="bg1"/>
                </a:solidFill>
              </a:rPr>
              <a:t>This way, multiple copies of your code will be floating around in case one member does something stupid and deletes their entire repository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B5677-08AE-2961-AF44-3E4069F7A909}"/>
              </a:ext>
            </a:extLst>
          </p:cNvPr>
          <p:cNvSpPr txBox="1"/>
          <p:nvPr/>
        </p:nvSpPr>
        <p:spPr>
          <a:xfrm>
            <a:off x="7763391" y="6375370"/>
            <a:ext cx="516090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  <a:cs typeface="Calibri"/>
              </a:rPr>
              <a:t>Guidance: </a:t>
            </a:r>
            <a:r>
              <a:rPr lang="en-US" sz="1400">
                <a:ea typeface="+mn-lt"/>
                <a:cs typeface="+mn-lt"/>
                <a:hlinkClick r:id="rId2"/>
              </a:rPr>
              <a:t>https://hwheeler01.github.io/CompBio/github/</a:t>
            </a:r>
            <a:r>
              <a:rPr lang="en-US" sz="1400">
                <a:ea typeface="+mn-lt"/>
                <a:cs typeface="+mn-lt"/>
              </a:rPr>
              <a:t> </a:t>
            </a:r>
            <a:endParaRPr lang="en-US" sz="14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E12138F-A6FE-AAC7-822B-3014A510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383" y="164925"/>
            <a:ext cx="2743200" cy="198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95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4279-D7C0-7331-2DC1-354A58BC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Git going! </a:t>
            </a:r>
            <a:endParaRPr lang="en-US" dirty="0"/>
          </a:p>
        </p:txBody>
      </p:sp>
      <p:pic>
        <p:nvPicPr>
          <p:cNvPr id="6" name="Picture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A420CB81-FC4D-F7D4-A4B5-D8CD505B5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35" y="1835717"/>
            <a:ext cx="4457668" cy="4301108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E8903B6-EB5E-50A8-FFEA-FB9A27FCF1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24" b="3784"/>
          <a:stretch/>
        </p:blipFill>
        <p:spPr>
          <a:xfrm>
            <a:off x="4102996" y="1642410"/>
            <a:ext cx="3119138" cy="2338465"/>
          </a:xfrm>
          <a:prstGeom prst="rect">
            <a:avLst/>
          </a:prstGeom>
        </p:spPr>
      </p:pic>
      <p:pic>
        <p:nvPicPr>
          <p:cNvPr id="10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0143CE3-A20B-AC31-5D34-F7F2E41F7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87" y="1839831"/>
            <a:ext cx="3533953" cy="4299772"/>
          </a:xfrm>
          <a:prstGeom prst="rect">
            <a:avLst/>
          </a:prstGeom>
        </p:spPr>
      </p:pic>
      <p:pic>
        <p:nvPicPr>
          <p:cNvPr id="11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3B05AE10-83D6-DA85-1B57-EDE3C0DD7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382" y="4130906"/>
            <a:ext cx="3648972" cy="242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48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35A5-B8FD-387A-C267-167898410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Why should you use GitHub?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87B198-EB26-5873-8ACC-542EEF0E2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Version control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Like an unlimited ‘undo’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Allows many people to work in parallel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1"/>
                </a:solidFill>
                <a:cs typeface="Calibri"/>
              </a:rPr>
              <a:t>Like "Track Changes" but better!</a:t>
            </a:r>
          </a:p>
          <a:p>
            <a:pPr marL="457200" lvl="1" indent="0">
              <a:buNone/>
            </a:pPr>
            <a:endParaRPr lang="en-US">
              <a:solidFill>
                <a:schemeClr val="bg1"/>
              </a:solidFill>
              <a:cs typeface="Calibri"/>
            </a:endParaRPr>
          </a:p>
          <a:p>
            <a:pPr lvl="1"/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3A18963-DFE3-A209-CDBA-AB3DCBA43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109" y="1242203"/>
            <a:ext cx="3319517" cy="536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85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2A5C9C-D216-3A67-4C97-737656CF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690" y="1652638"/>
            <a:ext cx="9537550" cy="23227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4900">
                <a:solidFill>
                  <a:schemeClr val="bg1"/>
                </a:solidFill>
                <a:cs typeface="Calibri Light"/>
              </a:rPr>
              <a:t>Contact us</a:t>
            </a:r>
            <a:br>
              <a:rPr lang="en-US" sz="4900">
                <a:cs typeface="Calibri Light"/>
              </a:rPr>
            </a:br>
            <a:r>
              <a:rPr lang="en-US" sz="2700">
                <a:cs typeface="Calibri Light"/>
              </a:rPr>
              <a:t>1</a:t>
            </a:r>
            <a:br>
              <a:rPr lang="en-US" sz="4900">
                <a:cs typeface="Calibri Light"/>
              </a:rPr>
            </a:br>
            <a:r>
              <a:rPr lang="en-US" sz="3200">
                <a:hlinkClick r:id="rId3"/>
              </a:rPr>
              <a:t>tlaverty@nmsu.edu</a:t>
            </a:r>
            <a:r>
              <a:rPr lang="en-US" sz="3200">
                <a:solidFill>
                  <a:schemeClr val="bg1"/>
                </a:solidFill>
              </a:rPr>
              <a:t>; </a:t>
            </a:r>
            <a:r>
              <a:rPr lang="en-US" sz="3200">
                <a:hlinkClick r:id="rId4"/>
              </a:rPr>
              <a:t>echriste@nmsu.edu</a:t>
            </a:r>
            <a:r>
              <a:rPr lang="en-US" sz="3200">
                <a:solidFill>
                  <a:srgbClr val="000000"/>
                </a:solidFill>
                <a:cs typeface="Calibri Light"/>
              </a:rPr>
              <a:t> </a:t>
            </a:r>
            <a:r>
              <a:rPr lang="en-US" sz="3200">
                <a:solidFill>
                  <a:schemeClr val="bg1"/>
                </a:solidFill>
                <a:cs typeface="Calibri Light"/>
              </a:rPr>
              <a:t> </a:t>
            </a:r>
            <a:br>
              <a:rPr lang="en-US">
                <a:cs typeface="Calibri Light"/>
              </a:rPr>
            </a:br>
            <a:br>
              <a:rPr lang="en-US">
                <a:cs typeface="Calibri Light"/>
              </a:rPr>
            </a:br>
            <a:r>
              <a:rPr lang="en-US" sz="3600">
                <a:solidFill>
                  <a:schemeClr val="bg1"/>
                </a:solidFill>
                <a:cs typeface="Calibri Light"/>
              </a:rPr>
              <a:t>Helpful references: </a:t>
            </a:r>
            <a:br>
              <a:rPr lang="en-US" sz="3600">
                <a:ea typeface="+mj-lt"/>
                <a:cs typeface="+mj-lt"/>
              </a:rPr>
            </a:br>
            <a:r>
              <a:rPr lang="en-US" sz="3600">
                <a:solidFill>
                  <a:schemeClr val="bg1"/>
                </a:solidFill>
              </a:rPr>
              <a:t>          -</a:t>
            </a:r>
            <a:r>
              <a:rPr lang="en-US" sz="3600"/>
              <a:t> </a:t>
            </a:r>
            <a:r>
              <a:rPr lang="en-US" sz="3600">
                <a:hlinkClick r:id="rId5"/>
              </a:rPr>
              <a:t>https://happygitwithr.com</a:t>
            </a:r>
            <a:r>
              <a:rPr lang="en-US" sz="3600"/>
              <a:t> /</a:t>
            </a:r>
            <a:br>
              <a:rPr lang="en-US" sz="3600"/>
            </a:br>
            <a:r>
              <a:rPr lang="en-US" sz="3600">
                <a:solidFill>
                  <a:schemeClr val="bg1"/>
                </a:solidFill>
              </a:rPr>
              <a:t>          - </a:t>
            </a:r>
            <a:r>
              <a:rPr lang="en-US" sz="360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https://swcarpentry.github.io/git-</a:t>
            </a:r>
            <a:r>
              <a:rPr lang="en-US" sz="360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novice/</a:t>
            </a:r>
            <a:r>
              <a:rPr lang="en-US" sz="3600">
                <a:solidFill>
                  <a:schemeClr val="accent1"/>
                </a:solidFill>
              </a:rPr>
              <a:t> </a:t>
            </a:r>
            <a:r>
              <a:rPr lang="en-US" sz="3600"/>
              <a:t>  </a:t>
            </a:r>
            <a:br>
              <a:rPr lang="en-US" sz="3600"/>
            </a:br>
            <a:r>
              <a:rPr lang="en-US" sz="3600">
                <a:solidFill>
                  <a:schemeClr val="bg1"/>
                </a:solidFill>
              </a:rPr>
              <a:t>          - </a:t>
            </a:r>
            <a:r>
              <a:rPr lang="en-US" sz="3600">
                <a:hlinkClick r:id="rId7"/>
              </a:rPr>
              <a:t>https://docs.github.com/en</a:t>
            </a:r>
            <a:r>
              <a:rPr lang="en-US" sz="3600"/>
              <a:t>  </a:t>
            </a:r>
            <a:r>
              <a:rPr lang="en-US" sz="4000"/>
              <a:t> </a:t>
            </a:r>
            <a:endParaRPr lang="en-US" sz="4000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6B19957-A14D-BC90-36E1-359A78B438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4733" y="374650"/>
            <a:ext cx="2743200" cy="2743200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07930FB-0B5F-C245-37EE-2DE76150E3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4765" y="3664520"/>
            <a:ext cx="2303074" cy="154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7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35A5-B8FD-387A-C267-167898410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Why should you use GitHub?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87B198-EB26-5873-8ACC-542EEF0E2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Version control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Like an unlimited ‘undo’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Allows many people to work in parallel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1"/>
                </a:solidFill>
                <a:cs typeface="Calibri"/>
              </a:rPr>
              <a:t>Like "Track Changes" but better!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  <a:cs typeface="Calibri"/>
            </a:endParaRPr>
          </a:p>
          <a:p>
            <a:pPr marL="0" indent="0">
              <a:buFont typeface="Courier New" panose="020B0604020202020204" pitchFamily="34" charset="0"/>
              <a:buNone/>
            </a:pPr>
            <a:endParaRPr lang="en-US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cs typeface="Calibri"/>
              </a:rPr>
              <a:t>… BUT not the best for large file storage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1"/>
                </a:solidFill>
                <a:cs typeface="Calibri"/>
              </a:rPr>
              <a:t>There are ways to work around this</a:t>
            </a:r>
          </a:p>
          <a:p>
            <a:pPr marL="457200" lvl="1" indent="0">
              <a:buNone/>
            </a:pPr>
            <a:endParaRPr lang="en-US">
              <a:solidFill>
                <a:schemeClr val="bg1"/>
              </a:solidFill>
              <a:cs typeface="Calibri"/>
            </a:endParaRPr>
          </a:p>
          <a:p>
            <a:pPr lvl="1"/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3A18963-DFE3-A209-CDBA-AB3DCBA43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109" y="1242203"/>
            <a:ext cx="3319517" cy="536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31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2910619-0850-6355-B088-D3E71923F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110" y="-299"/>
            <a:ext cx="5118183" cy="6852997"/>
          </a:xfrm>
        </p:spPr>
      </p:pic>
    </p:spTree>
    <p:extLst>
      <p:ext uri="{BB962C8B-B14F-4D97-AF65-F5344CB8AC3E}">
        <p14:creationId xmlns:p14="http://schemas.microsoft.com/office/powerpoint/2010/main" val="1525533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2910619-0850-6355-B088-D3E71923F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110" y="-299"/>
            <a:ext cx="5118183" cy="6852997"/>
          </a:xfrm>
        </p:spPr>
      </p:pic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514BCAD-70C2-CFB1-4381-5D9ECCE65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660956"/>
            <a:ext cx="6553199" cy="21142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65BED-235B-B2C1-E269-3C3DA93C9DB0}"/>
              </a:ext>
            </a:extLst>
          </p:cNvPr>
          <p:cNvSpPr txBox="1"/>
          <p:nvPr/>
        </p:nvSpPr>
        <p:spPr>
          <a:xfrm>
            <a:off x="5448172" y="257383"/>
            <a:ext cx="38249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  <a:cs typeface="Calibri"/>
              </a:rPr>
              <a:t>One user: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56592-F162-FEEF-C465-D240AC0A18DD}"/>
              </a:ext>
            </a:extLst>
          </p:cNvPr>
          <p:cNvSpPr txBox="1"/>
          <p:nvPr/>
        </p:nvSpPr>
        <p:spPr>
          <a:xfrm>
            <a:off x="6756232" y="6332239"/>
            <a:ext cx="53909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cs typeface="Calibri"/>
              </a:rPr>
              <a:t>Icons: </a:t>
            </a:r>
            <a:r>
              <a:rPr lang="en-US" sz="1400">
                <a:ea typeface="+mn-lt"/>
                <a:cs typeface="+mn-lt"/>
                <a:hlinkClick r:id="rId4"/>
              </a:rPr>
              <a:t>https://swcarpentry.github.io/git-novice/01-basics/index.html</a:t>
            </a:r>
            <a:r>
              <a:rPr lang="en-US" sz="1400">
                <a:ea typeface="+mn-lt"/>
                <a:cs typeface="+mn-lt"/>
              </a:rPr>
              <a:t> </a:t>
            </a:r>
            <a:endParaRPr lang="en-US" sz="1400" err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119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2910619-0850-6355-B088-D3E71923F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110" y="-299"/>
            <a:ext cx="5118183" cy="6852997"/>
          </a:xfrm>
        </p:spPr>
      </p:pic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514BCAD-70C2-CFB1-4381-5D9ECCE65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660956"/>
            <a:ext cx="6553199" cy="2114276"/>
          </a:xfrm>
          <a:prstGeom prst="rect">
            <a:avLst/>
          </a:prstGeom>
        </p:spPr>
      </p:pic>
      <p:pic>
        <p:nvPicPr>
          <p:cNvPr id="3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72A104-7DDF-7267-D944-A14450261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711" y="2772136"/>
            <a:ext cx="4016314" cy="3801013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56E144-7EE1-1412-15C2-D66DA530A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259" y="2944663"/>
            <a:ext cx="3867330" cy="35565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65BED-235B-B2C1-E269-3C3DA93C9DB0}"/>
              </a:ext>
            </a:extLst>
          </p:cNvPr>
          <p:cNvSpPr txBox="1"/>
          <p:nvPr/>
        </p:nvSpPr>
        <p:spPr>
          <a:xfrm>
            <a:off x="5448172" y="257383"/>
            <a:ext cx="38249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  <a:cs typeface="Calibri"/>
              </a:rPr>
              <a:t>One user: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BF7ED8-8CE6-262C-400E-287D1D002907}"/>
              </a:ext>
            </a:extLst>
          </p:cNvPr>
          <p:cNvSpPr txBox="1"/>
          <p:nvPr/>
        </p:nvSpPr>
        <p:spPr>
          <a:xfrm>
            <a:off x="5448171" y="2701533"/>
            <a:ext cx="38249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  <a:cs typeface="Calibri"/>
              </a:rPr>
              <a:t>Two users: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B4DB99-94D1-CC4F-58FD-A640C792BB3C}"/>
              </a:ext>
            </a:extLst>
          </p:cNvPr>
          <p:cNvSpPr txBox="1"/>
          <p:nvPr/>
        </p:nvSpPr>
        <p:spPr>
          <a:xfrm>
            <a:off x="6756232" y="6332239"/>
            <a:ext cx="53909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cs typeface="Calibri"/>
              </a:rPr>
              <a:t>Icons: </a:t>
            </a:r>
            <a:r>
              <a:rPr lang="en-US" sz="1400">
                <a:ea typeface="+mn-lt"/>
                <a:cs typeface="+mn-lt"/>
                <a:hlinkClick r:id="rId6"/>
              </a:rPr>
              <a:t>https://swcarpentry.github.io/git-novice/01-basics/index.html</a:t>
            </a:r>
            <a:r>
              <a:rPr lang="en-US" sz="1400">
                <a:ea typeface="+mn-lt"/>
                <a:cs typeface="+mn-lt"/>
              </a:rPr>
              <a:t> </a:t>
            </a:r>
            <a:endParaRPr lang="en-US" sz="1400" err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019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35A5-B8FD-387A-C267-16789841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2" y="2766144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How Git works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7EB4E107-F011-4E0E-1618-3526289C0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3349" y="186608"/>
            <a:ext cx="7924696" cy="649356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9098AB-70BB-6DA4-2B22-3AA085B7A23E}"/>
              </a:ext>
            </a:extLst>
          </p:cNvPr>
          <p:cNvSpPr txBox="1"/>
          <p:nvPr/>
        </p:nvSpPr>
        <p:spPr>
          <a:xfrm>
            <a:off x="-1126" y="6375370"/>
            <a:ext cx="516090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  <a:cs typeface="Calibri"/>
              </a:rPr>
              <a:t>Image: </a:t>
            </a:r>
            <a:r>
              <a:rPr lang="en-US" sz="1400">
                <a:ea typeface="+mn-lt"/>
                <a:cs typeface="+mn-lt"/>
                <a:hlinkClick r:id="rId3"/>
              </a:rPr>
              <a:t>https://hwheeler01.github.io/CompBio/github/</a:t>
            </a:r>
            <a:r>
              <a:rPr lang="en-US" sz="1400">
                <a:ea typeface="+mn-lt"/>
                <a:cs typeface="+mn-lt"/>
              </a:rPr>
              <a:t> </a:t>
            </a:r>
            <a:endParaRPr lang="en-US" sz="14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1775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6428BAA5-CD16-D753-04F1-1ACB51424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50" y="862342"/>
            <a:ext cx="10174277" cy="52139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BC6C94-F2E5-CF3F-53A2-EE1799C662E3}"/>
              </a:ext>
            </a:extLst>
          </p:cNvPr>
          <p:cNvSpPr txBox="1"/>
          <p:nvPr/>
        </p:nvSpPr>
        <p:spPr>
          <a:xfrm>
            <a:off x="5491025" y="6389747"/>
            <a:ext cx="669928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cs typeface="Calibri"/>
              </a:rPr>
              <a:t>Image: </a:t>
            </a:r>
            <a:r>
              <a:rPr lang="en-US" sz="1400">
                <a:ea typeface="+mn-lt"/>
                <a:cs typeface="+mn-lt"/>
                <a:hlinkClick r:id="rId3"/>
              </a:rPr>
              <a:t>https://www.nobledesktop.com/blog/what-is-git-and-why-should-you-use-it</a:t>
            </a:r>
            <a:r>
              <a:rPr lang="en-US" sz="1400">
                <a:ea typeface="+mn-lt"/>
                <a:cs typeface="+mn-lt"/>
              </a:rPr>
              <a:t> </a:t>
            </a:r>
            <a:endParaRPr lang="en-US" sz="14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7798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35A5-B8FD-387A-C267-167898410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Git glossary: </a:t>
            </a:r>
            <a:r>
              <a:rPr lang="en-US" sz="3600">
                <a:ea typeface="+mj-lt"/>
                <a:cs typeface="+mj-lt"/>
                <a:hlinkClick r:id="rId2"/>
              </a:rPr>
              <a:t>https://git-scm.com/docs/gitglossary</a:t>
            </a:r>
            <a:r>
              <a:rPr lang="en-US" sz="3600">
                <a:ea typeface="+mj-lt"/>
                <a:cs typeface="+mj-lt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CEC65-7C15-F98D-AA3B-1E1FDB22D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Calibri"/>
                <a:cs typeface="Calibri"/>
              </a:rPr>
              <a:t>commit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As a noun: A single point in the Git history; the entire history of a project is represented as a set of interrelated commits. The word "commit" is often used by Git in the same places other revision control systems use the words "revision" or "version". Also used as a short hand for 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commit object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As a verb: The action of storing a new snapshot of the project’s state in the Git history, by creating a new commit representing the current state of the 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index</a:t>
            </a:r>
            <a:r>
              <a:rPr lang="en-US" dirty="0">
                <a:solidFill>
                  <a:schemeClr val="bg1"/>
                </a:solidFill>
              </a:rPr>
              <a:t> and advancing </a:t>
            </a: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HEAD</a:t>
            </a:r>
            <a:r>
              <a:rPr lang="en-US" dirty="0">
                <a:solidFill>
                  <a:schemeClr val="bg1"/>
                </a:solidFill>
              </a:rPr>
              <a:t> to point at the new commit.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</a:rPr>
              <a:t>push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Pushing a </a:t>
            </a: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branch</a:t>
            </a:r>
            <a:r>
              <a:rPr lang="en-US" dirty="0">
                <a:solidFill>
                  <a:schemeClr val="bg1"/>
                </a:solidFill>
              </a:rPr>
              <a:t> means to get the branch’s </a:t>
            </a:r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head ref</a:t>
            </a:r>
            <a:r>
              <a:rPr lang="en-US" dirty="0">
                <a:solidFill>
                  <a:schemeClr val="bg1"/>
                </a:solidFill>
              </a:rPr>
              <a:t> from a remote </a:t>
            </a:r>
            <a:r>
              <a:rPr lang="en-US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repository</a:t>
            </a:r>
            <a:r>
              <a:rPr lang="en-US" dirty="0">
                <a:solidFill>
                  <a:schemeClr val="bg1"/>
                </a:solidFill>
              </a:rPr>
              <a:t>, find out if it is an ancestor to the branch’s local head ref, and in that case, putting all objects, which are </a:t>
            </a:r>
            <a:r>
              <a:rPr lang="en-US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reachable</a:t>
            </a:r>
            <a:r>
              <a:rPr lang="en-US" dirty="0">
                <a:solidFill>
                  <a:schemeClr val="bg1"/>
                </a:solidFill>
              </a:rPr>
              <a:t> from the local head ref, and which are missing from the remote repository, into the remote </a:t>
            </a:r>
            <a:r>
              <a:rPr lang="en-US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 database</a:t>
            </a:r>
            <a:r>
              <a:rPr lang="en-US" dirty="0">
                <a:solidFill>
                  <a:schemeClr val="bg1"/>
                </a:solidFill>
              </a:rPr>
              <a:t>, and updating the remote head ref. If the remote </a:t>
            </a:r>
            <a:r>
              <a:rPr lang="en-US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head</a:t>
            </a:r>
            <a:r>
              <a:rPr lang="en-US" dirty="0">
                <a:solidFill>
                  <a:schemeClr val="bg1"/>
                </a:solidFill>
              </a:rPr>
              <a:t> is not an ancestor to the local head, the push fails.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pull</a:t>
            </a:r>
            <a:endParaRPr lang="en-US" dirty="0"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Pulling a 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branch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means to 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fetch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it and 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merge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it. </a:t>
            </a: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pull request</a:t>
            </a:r>
            <a:endParaRPr lang="en-US" dirty="0"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An event in Git where a contributor asks a maintainer of a Git repository to review code they want to merge into a project.</a:t>
            </a:r>
            <a:endParaRPr lang="en-US" dirty="0"/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0510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Intro to GitHub</vt:lpstr>
      <vt:lpstr>Why should you use GitHub?</vt:lpstr>
      <vt:lpstr>Why should you use GitHub?</vt:lpstr>
      <vt:lpstr>PowerPoint Presentation</vt:lpstr>
      <vt:lpstr>PowerPoint Presentation</vt:lpstr>
      <vt:lpstr>PowerPoint Presentation</vt:lpstr>
      <vt:lpstr>How Git works</vt:lpstr>
      <vt:lpstr>PowerPoint Presentation</vt:lpstr>
      <vt:lpstr>Git glossary: https://git-scm.com/docs/gitglossary </vt:lpstr>
      <vt:lpstr>Git glossary: https://git-scm.com/docs/gitglossary </vt:lpstr>
      <vt:lpstr>Theresa's experience with GitHub</vt:lpstr>
      <vt:lpstr>Theresa's experience with GitHub</vt:lpstr>
      <vt:lpstr>Theresa's experience with GitHub</vt:lpstr>
      <vt:lpstr>Erica's experience with GitHub</vt:lpstr>
      <vt:lpstr>Erica's experience with GitHub</vt:lpstr>
      <vt:lpstr>Erica's experience with GitHub</vt:lpstr>
      <vt:lpstr>Interactive Tasks</vt:lpstr>
      <vt:lpstr>Some best practices</vt:lpstr>
      <vt:lpstr>Git going! </vt:lpstr>
      <vt:lpstr>Contact us 1 tlaverty@nmsu.edu; echriste@nmsu.edu    Helpful references:            - https://happygitwithr.com /           - https://swcarpentry.github.io/git-novice/              - https://docs.github.com/en  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43</cp:revision>
  <dcterms:created xsi:type="dcterms:W3CDTF">2023-03-27T20:00:15Z</dcterms:created>
  <dcterms:modified xsi:type="dcterms:W3CDTF">2023-03-31T17:05:56Z</dcterms:modified>
</cp:coreProperties>
</file>